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4"/>
  </p:sldMasterIdLst>
  <p:sldIdLst>
    <p:sldId id="256" r:id="rId5"/>
    <p:sldId id="265" r:id="rId6"/>
    <p:sldId id="270" r:id="rId7"/>
    <p:sldId id="266" r:id="rId8"/>
    <p:sldId id="264" r:id="rId9"/>
    <p:sldId id="260" r:id="rId10"/>
    <p:sldId id="271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Personnel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Expenditure</c:v>
                </c:pt>
                <c:pt idx="1">
                  <c:v>Income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D5-466F-AE50-9DA2F4C4D2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Commission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Expenditure</c:v>
                </c:pt>
                <c:pt idx="1">
                  <c:v>Income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D5-466F-AE50-9DA2F4C4D20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Admin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Expenditure</c:v>
                </c:pt>
                <c:pt idx="1">
                  <c:v>Income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D5-466F-AE50-9DA2F4C4D20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Contracts for Service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Expenditure</c:v>
                </c:pt>
                <c:pt idx="1">
                  <c:v>Income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1">
                  <c:v>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ED5-466F-AE50-9DA2F4C4D20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Travel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Expenditure</c:v>
                </c:pt>
                <c:pt idx="1">
                  <c:v>Income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ED5-466F-AE50-9DA2F4C4D20A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Events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Expenditure</c:v>
                </c:pt>
                <c:pt idx="1">
                  <c:v>Income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ED5-466F-AE50-9DA2F4C4D20A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Website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Expenditure</c:v>
                </c:pt>
                <c:pt idx="1">
                  <c:v>Income</c:v>
                </c:pt>
              </c:strCache>
            </c:strRef>
          </c:cat>
          <c:val>
            <c:numRef>
              <c:f>Sheet1!$H$2:$H$3</c:f>
              <c:numCache>
                <c:formatCode>General</c:formatCode>
                <c:ptCount val="2"/>
                <c:pt idx="0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ED5-466F-AE50-9DA2F4C4D20A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Grants &amp; Donations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Expenditure</c:v>
                </c:pt>
                <c:pt idx="1">
                  <c:v>Income</c:v>
                </c:pt>
              </c:strCache>
            </c:strRef>
          </c:cat>
          <c:val>
            <c:numRef>
              <c:f>Sheet1!$I$2:$I$3</c:f>
              <c:numCache>
                <c:formatCode>General</c:formatCode>
                <c:ptCount val="2"/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ED5-466F-AE50-9DA2F4C4D20A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Grants for Members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Expenditure</c:v>
                </c:pt>
                <c:pt idx="1">
                  <c:v>Income</c:v>
                </c:pt>
              </c:strCache>
            </c:strRef>
          </c:cat>
          <c:val>
            <c:numRef>
              <c:f>Sheet1!$J$2:$J$3</c:f>
              <c:numCache>
                <c:formatCode>General</c:formatCode>
                <c:ptCount val="2"/>
                <c:pt idx="0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ED5-466F-AE50-9DA2F4C4D20A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Subscriptions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Expenditure</c:v>
                </c:pt>
                <c:pt idx="1">
                  <c:v>Income</c:v>
                </c:pt>
              </c:strCache>
            </c:strRef>
          </c:cat>
          <c:val>
            <c:numRef>
              <c:f>Sheet1!$K$2:$K$3</c:f>
              <c:numCache>
                <c:formatCode>General</c:formatCode>
                <c:ptCount val="2"/>
                <c:pt idx="1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ED5-466F-AE50-9DA2F4C4D20A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Meetings inc Travel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Expenditure</c:v>
                </c:pt>
                <c:pt idx="1">
                  <c:v>Income</c:v>
                </c:pt>
              </c:strCache>
            </c:strRef>
          </c:cat>
          <c:val>
            <c:numRef>
              <c:f>Sheet1!$L$2:$L$3</c:f>
              <c:numCache>
                <c:formatCode>General</c:formatCode>
                <c:ptCount val="2"/>
                <c:pt idx="0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ED5-466F-AE50-9DA2F4C4D20A}"/>
            </c:ext>
          </c:extLst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.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Expenditure</c:v>
                </c:pt>
                <c:pt idx="1">
                  <c:v>Income</c:v>
                </c:pt>
              </c:strCache>
            </c:strRef>
          </c:cat>
          <c:val>
            <c:numRef>
              <c:f>Sheet1!$M$2:$M$3</c:f>
              <c:numCache>
                <c:formatCode>General</c:formatCode>
                <c:ptCount val="2"/>
              </c:numCache>
            </c:numRef>
          </c:val>
          <c:extLst>
            <c:ext xmlns:c16="http://schemas.microsoft.com/office/drawing/2014/chart" uri="{C3380CC4-5D6E-409C-BE32-E72D297353CC}">
              <c16:uniqueId val="{0000000B-2ED5-466F-AE50-9DA2F4C4D20A}"/>
            </c:ext>
          </c:extLst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Learner Hours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Expenditure</c:v>
                </c:pt>
                <c:pt idx="1">
                  <c:v>Income</c:v>
                </c:pt>
              </c:strCache>
            </c:strRef>
          </c:cat>
          <c:val>
            <c:numRef>
              <c:f>Sheet1!$N$2:$N$3</c:f>
              <c:numCache>
                <c:formatCode>General</c:formatCode>
                <c:ptCount val="2"/>
                <c:pt idx="0">
                  <c:v>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ED5-466F-AE50-9DA2F4C4D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29114384"/>
        <c:axId val="629111824"/>
      </c:barChart>
      <c:catAx>
        <c:axId val="629114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9111824"/>
        <c:crosses val="autoZero"/>
        <c:auto val="1"/>
        <c:lblAlgn val="ctr"/>
        <c:lblOffset val="100"/>
        <c:noMultiLvlLbl val="0"/>
      </c:catAx>
      <c:valAx>
        <c:axId val="629111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9114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0F7093-7CC5-494B-B772-AFB20ECA040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87592F9-3EE1-4D33-BA45-657B5B3DC03D}">
      <dgm:prSet/>
      <dgm:spPr/>
      <dgm:t>
        <a:bodyPr/>
        <a:lstStyle/>
        <a:p>
          <a:r>
            <a:rPr lang="en-US" dirty="0"/>
            <a:t>Sponsorship is worth $50 per member and covers the Federation budget</a:t>
          </a:r>
        </a:p>
      </dgm:t>
    </dgm:pt>
    <dgm:pt modelId="{B6B6A336-BEFF-4071-B01D-CE6C0F8780C8}" type="parTrans" cxnId="{C740909C-DD9D-451E-9208-AC2DCAAD5768}">
      <dgm:prSet/>
      <dgm:spPr/>
      <dgm:t>
        <a:bodyPr/>
        <a:lstStyle/>
        <a:p>
          <a:endParaRPr lang="en-US"/>
        </a:p>
      </dgm:t>
    </dgm:pt>
    <dgm:pt modelId="{0436BF35-D6A0-4235-B83B-B69785BAD447}" type="sibTrans" cxnId="{C740909C-DD9D-451E-9208-AC2DCAAD5768}">
      <dgm:prSet/>
      <dgm:spPr/>
      <dgm:t>
        <a:bodyPr/>
        <a:lstStyle/>
        <a:p>
          <a:endParaRPr lang="en-US"/>
        </a:p>
      </dgm:t>
    </dgm:pt>
    <dgm:pt modelId="{216C22D8-D338-4A56-89F0-166F640554C1}">
      <dgm:prSet/>
      <dgm:spPr/>
      <dgm:t>
        <a:bodyPr/>
        <a:lstStyle/>
        <a:p>
          <a:r>
            <a:rPr lang="en-US" dirty="0"/>
            <a:t>Currently Federation pays out </a:t>
          </a:r>
          <a:r>
            <a:rPr lang="en-US" dirty="0" err="1"/>
            <a:t>approx</a:t>
          </a:r>
          <a:r>
            <a:rPr lang="en-US" dirty="0"/>
            <a:t>  $100,000 in learner hours each year</a:t>
          </a:r>
        </a:p>
      </dgm:t>
    </dgm:pt>
    <dgm:pt modelId="{E478B182-9CE3-4BCB-841A-0D87510B9694}" type="parTrans" cxnId="{5AC91D99-0559-48D5-9A9A-3AA5434790A6}">
      <dgm:prSet/>
      <dgm:spPr/>
      <dgm:t>
        <a:bodyPr/>
        <a:lstStyle/>
        <a:p>
          <a:endParaRPr lang="en-US"/>
        </a:p>
      </dgm:t>
    </dgm:pt>
    <dgm:pt modelId="{2F5B6812-187A-4164-8976-7E63BE8350CD}" type="sibTrans" cxnId="{5AC91D99-0559-48D5-9A9A-3AA5434790A6}">
      <dgm:prSet/>
      <dgm:spPr/>
      <dgm:t>
        <a:bodyPr/>
        <a:lstStyle/>
        <a:p>
          <a:endParaRPr lang="en-US"/>
        </a:p>
      </dgm:t>
    </dgm:pt>
    <dgm:pt modelId="{CF12901A-99C5-48EC-AE27-6FBF2C355C32}">
      <dgm:prSet/>
      <dgm:spPr/>
      <dgm:t>
        <a:bodyPr/>
        <a:lstStyle/>
        <a:p>
          <a:r>
            <a:rPr lang="en-US" dirty="0"/>
            <a:t>Alternatives?</a:t>
          </a:r>
        </a:p>
      </dgm:t>
    </dgm:pt>
    <dgm:pt modelId="{F9499DE1-0DCF-447F-AC5D-B2BA05247F55}" type="parTrans" cxnId="{264C90C9-779E-4DCC-AB9D-31ED4E588152}">
      <dgm:prSet/>
      <dgm:spPr/>
      <dgm:t>
        <a:bodyPr/>
        <a:lstStyle/>
        <a:p>
          <a:endParaRPr lang="en-US"/>
        </a:p>
      </dgm:t>
    </dgm:pt>
    <dgm:pt modelId="{49C0AEE5-B8C0-4881-8BFC-745130CEB1F2}" type="sibTrans" cxnId="{264C90C9-779E-4DCC-AB9D-31ED4E588152}">
      <dgm:prSet/>
      <dgm:spPr/>
      <dgm:t>
        <a:bodyPr/>
        <a:lstStyle/>
        <a:p>
          <a:endParaRPr lang="en-US"/>
        </a:p>
      </dgm:t>
    </dgm:pt>
    <dgm:pt modelId="{C99F6CD6-027F-4A25-B9F1-DDE9C06483F3}" type="pres">
      <dgm:prSet presAssocID="{AA0F7093-7CC5-494B-B772-AFB20ECA040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EBA00CC-2AF4-4FE0-B4CE-077ED1D3F3C2}" type="pres">
      <dgm:prSet presAssocID="{487592F9-3EE1-4D33-BA45-657B5B3DC03D}" presName="hierRoot1" presStyleCnt="0"/>
      <dgm:spPr/>
    </dgm:pt>
    <dgm:pt modelId="{63E96894-E50C-46D3-A1D1-FD14B7989D34}" type="pres">
      <dgm:prSet presAssocID="{487592F9-3EE1-4D33-BA45-657B5B3DC03D}" presName="composite" presStyleCnt="0"/>
      <dgm:spPr/>
    </dgm:pt>
    <dgm:pt modelId="{3753F57D-D998-4328-B9E0-2D2EE235F7FD}" type="pres">
      <dgm:prSet presAssocID="{487592F9-3EE1-4D33-BA45-657B5B3DC03D}" presName="background" presStyleLbl="node0" presStyleIdx="0" presStyleCnt="3"/>
      <dgm:spPr/>
    </dgm:pt>
    <dgm:pt modelId="{D05C57F2-9771-4A81-A9E2-BBE0E347E4DD}" type="pres">
      <dgm:prSet presAssocID="{487592F9-3EE1-4D33-BA45-657B5B3DC03D}" presName="text" presStyleLbl="fgAcc0" presStyleIdx="0" presStyleCnt="3">
        <dgm:presLayoutVars>
          <dgm:chPref val="3"/>
        </dgm:presLayoutVars>
      </dgm:prSet>
      <dgm:spPr/>
    </dgm:pt>
    <dgm:pt modelId="{1EDF0B98-B65A-49AD-ADEE-98D2F846C7AC}" type="pres">
      <dgm:prSet presAssocID="{487592F9-3EE1-4D33-BA45-657B5B3DC03D}" presName="hierChild2" presStyleCnt="0"/>
      <dgm:spPr/>
    </dgm:pt>
    <dgm:pt modelId="{8B4B43B0-340E-4EC3-8372-23F096840E6C}" type="pres">
      <dgm:prSet presAssocID="{216C22D8-D338-4A56-89F0-166F640554C1}" presName="hierRoot1" presStyleCnt="0"/>
      <dgm:spPr/>
    </dgm:pt>
    <dgm:pt modelId="{3A68E6E4-E229-40ED-841E-1C9D9BDC150E}" type="pres">
      <dgm:prSet presAssocID="{216C22D8-D338-4A56-89F0-166F640554C1}" presName="composite" presStyleCnt="0"/>
      <dgm:spPr/>
    </dgm:pt>
    <dgm:pt modelId="{FE921773-38CC-49EA-85B9-0D6D9391B7EA}" type="pres">
      <dgm:prSet presAssocID="{216C22D8-D338-4A56-89F0-166F640554C1}" presName="background" presStyleLbl="node0" presStyleIdx="1" presStyleCnt="3"/>
      <dgm:spPr/>
    </dgm:pt>
    <dgm:pt modelId="{097641DF-72A7-4432-A1D6-7E573EE04692}" type="pres">
      <dgm:prSet presAssocID="{216C22D8-D338-4A56-89F0-166F640554C1}" presName="text" presStyleLbl="fgAcc0" presStyleIdx="1" presStyleCnt="3">
        <dgm:presLayoutVars>
          <dgm:chPref val="3"/>
        </dgm:presLayoutVars>
      </dgm:prSet>
      <dgm:spPr/>
    </dgm:pt>
    <dgm:pt modelId="{3C635E41-8E44-4610-87FE-564B2A3C6313}" type="pres">
      <dgm:prSet presAssocID="{216C22D8-D338-4A56-89F0-166F640554C1}" presName="hierChild2" presStyleCnt="0"/>
      <dgm:spPr/>
    </dgm:pt>
    <dgm:pt modelId="{673FCC2B-AE18-4227-A4BA-E238B8F039A2}" type="pres">
      <dgm:prSet presAssocID="{CF12901A-99C5-48EC-AE27-6FBF2C355C32}" presName="hierRoot1" presStyleCnt="0"/>
      <dgm:spPr/>
    </dgm:pt>
    <dgm:pt modelId="{CE1752D3-3498-404C-8D9B-86AC466CCD79}" type="pres">
      <dgm:prSet presAssocID="{CF12901A-99C5-48EC-AE27-6FBF2C355C32}" presName="composite" presStyleCnt="0"/>
      <dgm:spPr/>
    </dgm:pt>
    <dgm:pt modelId="{5BD84B72-03E7-4692-922C-1BF71972BBDB}" type="pres">
      <dgm:prSet presAssocID="{CF12901A-99C5-48EC-AE27-6FBF2C355C32}" presName="background" presStyleLbl="node0" presStyleIdx="2" presStyleCnt="3"/>
      <dgm:spPr/>
    </dgm:pt>
    <dgm:pt modelId="{C4AAF414-F2DF-43E6-A77E-AC1EA809D89F}" type="pres">
      <dgm:prSet presAssocID="{CF12901A-99C5-48EC-AE27-6FBF2C355C32}" presName="text" presStyleLbl="fgAcc0" presStyleIdx="2" presStyleCnt="3">
        <dgm:presLayoutVars>
          <dgm:chPref val="3"/>
        </dgm:presLayoutVars>
      </dgm:prSet>
      <dgm:spPr/>
    </dgm:pt>
    <dgm:pt modelId="{8E5AE76A-9D23-43BA-A897-F4823FD40BBE}" type="pres">
      <dgm:prSet presAssocID="{CF12901A-99C5-48EC-AE27-6FBF2C355C32}" presName="hierChild2" presStyleCnt="0"/>
      <dgm:spPr/>
    </dgm:pt>
  </dgm:ptLst>
  <dgm:cxnLst>
    <dgm:cxn modelId="{CF18F009-A20C-4B41-92FA-D6B1EFA64957}" type="presOf" srcId="{216C22D8-D338-4A56-89F0-166F640554C1}" destId="{097641DF-72A7-4432-A1D6-7E573EE04692}" srcOrd="0" destOrd="0" presId="urn:microsoft.com/office/officeart/2005/8/layout/hierarchy1"/>
    <dgm:cxn modelId="{5D81D718-3000-45E9-9388-13AD9C55D998}" type="presOf" srcId="{487592F9-3EE1-4D33-BA45-657B5B3DC03D}" destId="{D05C57F2-9771-4A81-A9E2-BBE0E347E4DD}" srcOrd="0" destOrd="0" presId="urn:microsoft.com/office/officeart/2005/8/layout/hierarchy1"/>
    <dgm:cxn modelId="{DF94D247-87FF-45E8-B784-386C713C9AAF}" type="presOf" srcId="{AA0F7093-7CC5-494B-B772-AFB20ECA0400}" destId="{C99F6CD6-027F-4A25-B9F1-DDE9C06483F3}" srcOrd="0" destOrd="0" presId="urn:microsoft.com/office/officeart/2005/8/layout/hierarchy1"/>
    <dgm:cxn modelId="{5AC91D99-0559-48D5-9A9A-3AA5434790A6}" srcId="{AA0F7093-7CC5-494B-B772-AFB20ECA0400}" destId="{216C22D8-D338-4A56-89F0-166F640554C1}" srcOrd="1" destOrd="0" parTransId="{E478B182-9CE3-4BCB-841A-0D87510B9694}" sibTransId="{2F5B6812-187A-4164-8976-7E63BE8350CD}"/>
    <dgm:cxn modelId="{C740909C-DD9D-451E-9208-AC2DCAAD5768}" srcId="{AA0F7093-7CC5-494B-B772-AFB20ECA0400}" destId="{487592F9-3EE1-4D33-BA45-657B5B3DC03D}" srcOrd="0" destOrd="0" parTransId="{B6B6A336-BEFF-4071-B01D-CE6C0F8780C8}" sibTransId="{0436BF35-D6A0-4235-B83B-B69785BAD447}"/>
    <dgm:cxn modelId="{264C90C9-779E-4DCC-AB9D-31ED4E588152}" srcId="{AA0F7093-7CC5-494B-B772-AFB20ECA0400}" destId="{CF12901A-99C5-48EC-AE27-6FBF2C355C32}" srcOrd="2" destOrd="0" parTransId="{F9499DE1-0DCF-447F-AC5D-B2BA05247F55}" sibTransId="{49C0AEE5-B8C0-4881-8BFC-745130CEB1F2}"/>
    <dgm:cxn modelId="{30C284D0-8E43-47EE-95AE-E2489DD279E8}" type="presOf" srcId="{CF12901A-99C5-48EC-AE27-6FBF2C355C32}" destId="{C4AAF414-F2DF-43E6-A77E-AC1EA809D89F}" srcOrd="0" destOrd="0" presId="urn:microsoft.com/office/officeart/2005/8/layout/hierarchy1"/>
    <dgm:cxn modelId="{996AD697-98A4-4FD6-A211-79D13F2C2434}" type="presParOf" srcId="{C99F6CD6-027F-4A25-B9F1-DDE9C06483F3}" destId="{1EBA00CC-2AF4-4FE0-B4CE-077ED1D3F3C2}" srcOrd="0" destOrd="0" presId="urn:microsoft.com/office/officeart/2005/8/layout/hierarchy1"/>
    <dgm:cxn modelId="{0D45E320-F16E-4C81-ADBD-567AD8B5499B}" type="presParOf" srcId="{1EBA00CC-2AF4-4FE0-B4CE-077ED1D3F3C2}" destId="{63E96894-E50C-46D3-A1D1-FD14B7989D34}" srcOrd="0" destOrd="0" presId="urn:microsoft.com/office/officeart/2005/8/layout/hierarchy1"/>
    <dgm:cxn modelId="{282C49B3-F6AC-4550-8192-7F5D7B83D979}" type="presParOf" srcId="{63E96894-E50C-46D3-A1D1-FD14B7989D34}" destId="{3753F57D-D998-4328-B9E0-2D2EE235F7FD}" srcOrd="0" destOrd="0" presId="urn:microsoft.com/office/officeart/2005/8/layout/hierarchy1"/>
    <dgm:cxn modelId="{756640AC-2EA7-4E74-A116-B99D6C695B5B}" type="presParOf" srcId="{63E96894-E50C-46D3-A1D1-FD14B7989D34}" destId="{D05C57F2-9771-4A81-A9E2-BBE0E347E4DD}" srcOrd="1" destOrd="0" presId="urn:microsoft.com/office/officeart/2005/8/layout/hierarchy1"/>
    <dgm:cxn modelId="{A1B954F0-D07F-4CDB-9AF3-7554FC441910}" type="presParOf" srcId="{1EBA00CC-2AF4-4FE0-B4CE-077ED1D3F3C2}" destId="{1EDF0B98-B65A-49AD-ADEE-98D2F846C7AC}" srcOrd="1" destOrd="0" presId="urn:microsoft.com/office/officeart/2005/8/layout/hierarchy1"/>
    <dgm:cxn modelId="{D9690562-B951-47B5-90B1-675241FE5844}" type="presParOf" srcId="{C99F6CD6-027F-4A25-B9F1-DDE9C06483F3}" destId="{8B4B43B0-340E-4EC3-8372-23F096840E6C}" srcOrd="1" destOrd="0" presId="urn:microsoft.com/office/officeart/2005/8/layout/hierarchy1"/>
    <dgm:cxn modelId="{A4E9D4CB-9555-476B-A027-84E611DB6C58}" type="presParOf" srcId="{8B4B43B0-340E-4EC3-8372-23F096840E6C}" destId="{3A68E6E4-E229-40ED-841E-1C9D9BDC150E}" srcOrd="0" destOrd="0" presId="urn:microsoft.com/office/officeart/2005/8/layout/hierarchy1"/>
    <dgm:cxn modelId="{3A306E72-38BB-4D52-BCA5-2D3ADBCB678B}" type="presParOf" srcId="{3A68E6E4-E229-40ED-841E-1C9D9BDC150E}" destId="{FE921773-38CC-49EA-85B9-0D6D9391B7EA}" srcOrd="0" destOrd="0" presId="urn:microsoft.com/office/officeart/2005/8/layout/hierarchy1"/>
    <dgm:cxn modelId="{CA2AE8DA-E232-4B93-A1BD-AFA424BCBDD7}" type="presParOf" srcId="{3A68E6E4-E229-40ED-841E-1C9D9BDC150E}" destId="{097641DF-72A7-4432-A1D6-7E573EE04692}" srcOrd="1" destOrd="0" presId="urn:microsoft.com/office/officeart/2005/8/layout/hierarchy1"/>
    <dgm:cxn modelId="{7AA68D90-867F-4F2D-BEBA-E9B8E1D3FB63}" type="presParOf" srcId="{8B4B43B0-340E-4EC3-8372-23F096840E6C}" destId="{3C635E41-8E44-4610-87FE-564B2A3C6313}" srcOrd="1" destOrd="0" presId="urn:microsoft.com/office/officeart/2005/8/layout/hierarchy1"/>
    <dgm:cxn modelId="{E98D9B48-C121-470F-89DE-138485BE6215}" type="presParOf" srcId="{C99F6CD6-027F-4A25-B9F1-DDE9C06483F3}" destId="{673FCC2B-AE18-4227-A4BA-E238B8F039A2}" srcOrd="2" destOrd="0" presId="urn:microsoft.com/office/officeart/2005/8/layout/hierarchy1"/>
    <dgm:cxn modelId="{ACE62CBA-4878-47AD-ACA8-1449E60DA80A}" type="presParOf" srcId="{673FCC2B-AE18-4227-A4BA-E238B8F039A2}" destId="{CE1752D3-3498-404C-8D9B-86AC466CCD79}" srcOrd="0" destOrd="0" presId="urn:microsoft.com/office/officeart/2005/8/layout/hierarchy1"/>
    <dgm:cxn modelId="{96998D5D-D85F-4554-9B99-4B6D23C5FE6C}" type="presParOf" srcId="{CE1752D3-3498-404C-8D9B-86AC466CCD79}" destId="{5BD84B72-03E7-4692-922C-1BF71972BBDB}" srcOrd="0" destOrd="0" presId="urn:microsoft.com/office/officeart/2005/8/layout/hierarchy1"/>
    <dgm:cxn modelId="{195F3FE0-F46F-4DF1-9435-173494F7279C}" type="presParOf" srcId="{CE1752D3-3498-404C-8D9B-86AC466CCD79}" destId="{C4AAF414-F2DF-43E6-A77E-AC1EA809D89F}" srcOrd="1" destOrd="0" presId="urn:microsoft.com/office/officeart/2005/8/layout/hierarchy1"/>
    <dgm:cxn modelId="{E54DA19B-1133-4510-BDD0-0DA1742EE3FC}" type="presParOf" srcId="{673FCC2B-AE18-4227-A4BA-E238B8F039A2}" destId="{8E5AE76A-9D23-43BA-A897-F4823FD40BB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53F57D-D998-4328-B9E0-2D2EE235F7FD}">
      <dsp:nvSpPr>
        <dsp:cNvPr id="0" name=""/>
        <dsp:cNvSpPr/>
      </dsp:nvSpPr>
      <dsp:spPr>
        <a:xfrm>
          <a:off x="0" y="1045102"/>
          <a:ext cx="2705099" cy="17177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5C57F2-9771-4A81-A9E2-BBE0E347E4DD}">
      <dsp:nvSpPr>
        <dsp:cNvPr id="0" name=""/>
        <dsp:cNvSpPr/>
      </dsp:nvSpPr>
      <dsp:spPr>
        <a:xfrm>
          <a:off x="300566" y="1330640"/>
          <a:ext cx="2705099" cy="17177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Sponsorship is worth $50 per member and covers the Federation budget</a:t>
          </a:r>
        </a:p>
      </dsp:txBody>
      <dsp:txXfrm>
        <a:off x="350877" y="1380951"/>
        <a:ext cx="2604477" cy="1617116"/>
      </dsp:txXfrm>
    </dsp:sp>
    <dsp:sp modelId="{FE921773-38CC-49EA-85B9-0D6D9391B7EA}">
      <dsp:nvSpPr>
        <dsp:cNvPr id="0" name=""/>
        <dsp:cNvSpPr/>
      </dsp:nvSpPr>
      <dsp:spPr>
        <a:xfrm>
          <a:off x="3306233" y="1045102"/>
          <a:ext cx="2705099" cy="17177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7641DF-72A7-4432-A1D6-7E573EE04692}">
      <dsp:nvSpPr>
        <dsp:cNvPr id="0" name=""/>
        <dsp:cNvSpPr/>
      </dsp:nvSpPr>
      <dsp:spPr>
        <a:xfrm>
          <a:off x="3606799" y="1330640"/>
          <a:ext cx="2705099" cy="17177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Currently Federation pays out </a:t>
          </a:r>
          <a:r>
            <a:rPr lang="en-US" sz="2100" kern="1200" dirty="0" err="1"/>
            <a:t>approx</a:t>
          </a:r>
          <a:r>
            <a:rPr lang="en-US" sz="2100" kern="1200" dirty="0"/>
            <a:t>  $100,000 in learner hours each year</a:t>
          </a:r>
        </a:p>
      </dsp:txBody>
      <dsp:txXfrm>
        <a:off x="3657110" y="1380951"/>
        <a:ext cx="2604477" cy="1617116"/>
      </dsp:txXfrm>
    </dsp:sp>
    <dsp:sp modelId="{5BD84B72-03E7-4692-922C-1BF71972BBDB}">
      <dsp:nvSpPr>
        <dsp:cNvPr id="0" name=""/>
        <dsp:cNvSpPr/>
      </dsp:nvSpPr>
      <dsp:spPr>
        <a:xfrm>
          <a:off x="6612466" y="1045102"/>
          <a:ext cx="2705099" cy="17177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AAF414-F2DF-43E6-A77E-AC1EA809D89F}">
      <dsp:nvSpPr>
        <dsp:cNvPr id="0" name=""/>
        <dsp:cNvSpPr/>
      </dsp:nvSpPr>
      <dsp:spPr>
        <a:xfrm>
          <a:off x="6913033" y="1330640"/>
          <a:ext cx="2705099" cy="17177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Alternatives?</a:t>
          </a:r>
        </a:p>
      </dsp:txBody>
      <dsp:txXfrm>
        <a:off x="6963344" y="1380951"/>
        <a:ext cx="2604477" cy="16171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Wednesday, May 11,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17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May 11,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2312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May 11,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0921581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May 11,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9829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May 11,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359477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May 11,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27144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Wednesday, May 11,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378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Wednesday, May 11,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69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Wednesday, May 11,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9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Wednesday, May 11,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206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Wednesday, May 11,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28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Wednesday, May 11,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719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Wednesday, May 11,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425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Wednesday, May 11,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115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Wednesday, May 11,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295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Wednesday, May 11,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910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Wednesday, May 11,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57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5342A-D020-4FBF-B357-C5EC0CE3FC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4" y="1051551"/>
            <a:ext cx="3565524" cy="2384898"/>
          </a:xfrm>
        </p:spPr>
        <p:txBody>
          <a:bodyPr anchor="b">
            <a:normAutofit/>
          </a:bodyPr>
          <a:lstStyle/>
          <a:p>
            <a:r>
              <a:rPr lang="en-US" sz="4100"/>
              <a:t>SENIORNET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8A9E27-10AA-479B-96C6-392B52B7DA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569008"/>
            <a:ext cx="3565525" cy="1731656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2023 Workplans</a:t>
            </a:r>
          </a:p>
          <a:p>
            <a:endParaRPr lang="en-US" sz="2000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4" name="Picture 3" descr="A close-up of a ferris wheel&#10;&#10;Description automatically generated with medium confidence">
            <a:extLst>
              <a:ext uri="{FF2B5EF4-FFF2-40B4-BE49-F238E27FC236}">
                <a16:creationId xmlns:a16="http://schemas.microsoft.com/office/drawing/2014/main" id="{41A2ABE1-5A36-BCE2-D3EB-94DC1C20855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111" r="-1" b="-1"/>
          <a:stretch/>
        </p:blipFill>
        <p:spPr>
          <a:xfrm>
            <a:off x="4743450" y="10"/>
            <a:ext cx="7448551" cy="6857990"/>
          </a:xfrm>
          <a:custGeom>
            <a:avLst/>
            <a:gdLst/>
            <a:ahLst/>
            <a:cxnLst/>
            <a:rect l="l" t="t" r="r" b="b"/>
            <a:pathLst>
              <a:path w="7448551" h="6858000">
                <a:moveTo>
                  <a:pt x="0" y="0"/>
                </a:moveTo>
                <a:lnTo>
                  <a:pt x="7448551" y="0"/>
                </a:lnTo>
                <a:lnTo>
                  <a:pt x="7448551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04724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76447-080B-446A-AB65-3D4F02B75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Benefits of your Federation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B3157-AF30-4DB2-BE6E-960F37A3C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NZ" dirty="0"/>
              <a:t>Collective voice and representation</a:t>
            </a:r>
          </a:p>
          <a:p>
            <a:r>
              <a:rPr lang="en-NZ" dirty="0"/>
              <a:t>Brand management</a:t>
            </a:r>
          </a:p>
          <a:p>
            <a:r>
              <a:rPr lang="en-NZ" dirty="0"/>
              <a:t>Appropriate skill set</a:t>
            </a:r>
          </a:p>
          <a:p>
            <a:r>
              <a:rPr lang="en-NZ" dirty="0"/>
              <a:t>Governance support </a:t>
            </a:r>
          </a:p>
          <a:p>
            <a:r>
              <a:rPr lang="en-NZ" dirty="0"/>
              <a:t>Regional representation</a:t>
            </a:r>
          </a:p>
          <a:p>
            <a:r>
              <a:rPr lang="en-NZ" dirty="0"/>
              <a:t>Learning resources – development, storage, website etc</a:t>
            </a:r>
          </a:p>
          <a:p>
            <a:r>
              <a:rPr lang="en-NZ" dirty="0"/>
              <a:t>Data gathering and evaluation</a:t>
            </a:r>
          </a:p>
          <a:p>
            <a:r>
              <a:rPr lang="en-NZ" dirty="0"/>
              <a:t>AGM and Symposium</a:t>
            </a:r>
          </a:p>
          <a:p>
            <a:r>
              <a:rPr lang="en-NZ" dirty="0"/>
              <a:t>SeniorHangouts</a:t>
            </a:r>
          </a:p>
          <a:p>
            <a:r>
              <a:rPr lang="en-NZ" dirty="0"/>
              <a:t>Research</a:t>
            </a:r>
          </a:p>
          <a:p>
            <a:r>
              <a:rPr lang="en-NZ" dirty="0"/>
              <a:t>Fundraising</a:t>
            </a:r>
          </a:p>
          <a:p>
            <a:r>
              <a:rPr lang="en-NZ" dirty="0"/>
              <a:t>Providing membership benefits (Noel Leeming, AMI, Suzuki)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776631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F748E-404B-4611-B46B-5D78E8A3A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Recent Achievements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46D5C-AB81-4CC1-815D-F51712812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446" y="1488613"/>
            <a:ext cx="8596668" cy="4887020"/>
          </a:xfrm>
        </p:spPr>
        <p:txBody>
          <a:bodyPr/>
          <a:lstStyle/>
          <a:p>
            <a:r>
              <a:rPr lang="en-NZ" dirty="0"/>
              <a:t>Westpac contract renewed for three years - $30,000 per year additional funding)</a:t>
            </a:r>
          </a:p>
          <a:p>
            <a:r>
              <a:rPr lang="en-NZ" dirty="0"/>
              <a:t>Grant funding for projects increased – SeniorHangouts, evaluation, outcomes and quality assurance guidelines – no cost to Federation or Learning Centres. Benefit available to all members.</a:t>
            </a:r>
          </a:p>
          <a:p>
            <a:r>
              <a:rPr lang="en-NZ" dirty="0"/>
              <a:t>Evaluation project – InternetNZ – gathering data of benefit for Fed and Learning Centres</a:t>
            </a:r>
          </a:p>
          <a:p>
            <a:r>
              <a:rPr lang="en-NZ" dirty="0"/>
              <a:t>Covid Recovery Fund - $100,000 for general work of the Federation. Granted on the basis of collective membership -  proving our reach into the community</a:t>
            </a:r>
          </a:p>
          <a:p>
            <a:r>
              <a:rPr lang="en-NZ" dirty="0"/>
              <a:t>ACE Aotearoa – funding to update our quality assurance guidelines. Participating Learning Centres  to receive funding. </a:t>
            </a:r>
          </a:p>
          <a:p>
            <a:r>
              <a:rPr lang="en-NZ" dirty="0"/>
              <a:t>Chorus – providing opportunities for media, marketing, membership growth, corporate volunteering -  new relationship</a:t>
            </a:r>
          </a:p>
        </p:txBody>
      </p:sp>
    </p:spTree>
    <p:extLst>
      <p:ext uri="{BB962C8B-B14F-4D97-AF65-F5344CB8AC3E}">
        <p14:creationId xmlns:p14="http://schemas.microsoft.com/office/powerpoint/2010/main" val="2849468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574D6-F8A4-44EC-8A61-4DF3C4E9F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50752"/>
          </a:xfrm>
        </p:spPr>
        <p:txBody>
          <a:bodyPr/>
          <a:lstStyle/>
          <a:p>
            <a:r>
              <a:rPr lang="en-NZ" dirty="0"/>
              <a:t>Sponsorship AMI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7C17D-6CF6-4AA6-97C8-7AA72D304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Membership reimbursement (sponsor funded) 46 LCs benefited</a:t>
            </a:r>
          </a:p>
          <a:p>
            <a:r>
              <a:rPr lang="en-NZ" dirty="0"/>
              <a:t>Only 16 LCs received less in membership reimbursement than cost of their membership levy. For 38 LCs membership reimbursement more than covered their membership levy</a:t>
            </a:r>
          </a:p>
          <a:p>
            <a:r>
              <a:rPr lang="en-NZ" dirty="0"/>
              <a:t>In 2021, LCs received funding for more than 970 members </a:t>
            </a:r>
          </a:p>
          <a:p>
            <a:r>
              <a:rPr lang="en-NZ" dirty="0"/>
              <a:t>Benefits – targeting people who may not otherwise be members (</a:t>
            </a:r>
            <a:r>
              <a:rPr lang="en-NZ" dirty="0" err="1"/>
              <a:t>eg</a:t>
            </a:r>
            <a:r>
              <a:rPr lang="en-NZ" dirty="0"/>
              <a:t> donors)</a:t>
            </a:r>
          </a:p>
          <a:p>
            <a:r>
              <a:rPr lang="en-NZ" dirty="0"/>
              <a:t>On a regular basis, AMI are promoting SeniorNet through their social media channels, publications, website and a toll free phone number)</a:t>
            </a:r>
          </a:p>
          <a:p>
            <a:r>
              <a:rPr lang="en-NZ" dirty="0"/>
              <a:t>Subsidises admin costs </a:t>
            </a:r>
          </a:p>
          <a:p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988817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7A3BF-1B59-4037-B018-5C4CF5722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6528"/>
          </a:xfrm>
        </p:spPr>
        <p:txBody>
          <a:bodyPr/>
          <a:lstStyle/>
          <a:p>
            <a:r>
              <a:rPr lang="en-NZ" dirty="0"/>
              <a:t>Federation, what happens in the office?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1D480-E5F4-4953-9B17-AA27408FF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26128"/>
            <a:ext cx="8596668" cy="4395832"/>
          </a:xfrm>
        </p:spPr>
        <p:txBody>
          <a:bodyPr>
            <a:normAutofit fontScale="85000" lnSpcReduction="20000"/>
          </a:bodyPr>
          <a:lstStyle/>
          <a:p>
            <a:r>
              <a:rPr lang="en-NZ" dirty="0"/>
              <a:t>Act on behalf of all members as follows: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NZ" dirty="0"/>
              <a:t>Liaise with government agencies and other national bodies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NZ" dirty="0"/>
              <a:t>Build partnerships to improve digital inclusion for older members of society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NZ" dirty="0"/>
              <a:t>Manage and oversee projects – e.g. Google, InternetNZ, ACE Aotearoa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NZ" dirty="0"/>
              <a:t>Research and gather data on the use of technology by older adults and share the findings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NZ" dirty="0"/>
              <a:t>Organise and attend AGM/Symposium and 16 regional meetings to network and share information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NZ" dirty="0"/>
              <a:t>Fundraising – funders, partners, sponsorships, contract management, reporting and accountability and building long lasting relationships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NZ" dirty="0"/>
              <a:t>Treasury function, paying bills, monitoring finances, setting a budget, reporting, minute taking for meetings, gathering data and accountability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NZ" dirty="0"/>
              <a:t>Investigating solutions for volunteer management, membership and marketing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NZ" dirty="0"/>
              <a:t>Contact and relationship building with Learning Centres, Regional Reps and members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NZ" dirty="0"/>
              <a:t>Communications, advisory, website, document management, emails and social media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NZ" dirty="0"/>
              <a:t>Day to day problem solving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NZ" dirty="0"/>
              <a:t>Future planning, work planning, Committee servicing</a:t>
            </a:r>
          </a:p>
        </p:txBody>
      </p:sp>
    </p:spTree>
    <p:extLst>
      <p:ext uri="{BB962C8B-B14F-4D97-AF65-F5344CB8AC3E}">
        <p14:creationId xmlns:p14="http://schemas.microsoft.com/office/powerpoint/2010/main" val="837213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ADDD58-DB67-4025-B9BF-2EEBB3706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en-US" dirty="0"/>
              <a:t>	Finance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09FD572-F6BE-0840-75AB-E8F55A5283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5719459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1378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065E4-98F4-45DA-A387-0EB37794B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Budget 2022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826C185-9E79-4ED3-BB73-8E57C0982F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28959"/>
              </p:ext>
            </p:extLst>
          </p:nvPr>
        </p:nvGraphicFramePr>
        <p:xfrm>
          <a:off x="736057" y="1270000"/>
          <a:ext cx="7918275" cy="5190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7496">
                  <a:extLst>
                    <a:ext uri="{9D8B030D-6E8A-4147-A177-3AD203B41FA5}">
                      <a16:colId xmlns:a16="http://schemas.microsoft.com/office/drawing/2014/main" val="2068198520"/>
                    </a:ext>
                  </a:extLst>
                </a:gridCol>
                <a:gridCol w="4130779">
                  <a:extLst>
                    <a:ext uri="{9D8B030D-6E8A-4147-A177-3AD203B41FA5}">
                      <a16:colId xmlns:a16="http://schemas.microsoft.com/office/drawing/2014/main" val="1110544003"/>
                    </a:ext>
                  </a:extLst>
                </a:gridCol>
              </a:tblGrid>
              <a:tr h="436096"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88272"/>
                  </a:ext>
                </a:extLst>
              </a:tr>
              <a:tr h="36562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dirty="0"/>
                        <a:t>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490932"/>
                  </a:ext>
                </a:extLst>
              </a:tr>
              <a:tr h="365628">
                <a:tc>
                  <a:txBody>
                    <a:bodyPr/>
                    <a:lstStyle/>
                    <a:p>
                      <a:r>
                        <a:rPr lang="en-NZ" dirty="0"/>
                        <a:t>From members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NZ" dirty="0"/>
                        <a:t>17,000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355263"/>
                  </a:ext>
                </a:extLst>
              </a:tr>
              <a:tr h="365628">
                <a:tc>
                  <a:txBody>
                    <a:bodyPr/>
                    <a:lstStyle/>
                    <a:p>
                      <a:r>
                        <a:rPr lang="en-NZ" dirty="0"/>
                        <a:t>External funding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NZ"/>
                        <a:t>462,000</a:t>
                      </a:r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2490058"/>
                  </a:ext>
                </a:extLst>
              </a:tr>
              <a:tr h="365628">
                <a:tc>
                  <a:txBody>
                    <a:bodyPr/>
                    <a:lstStyle/>
                    <a:p>
                      <a:r>
                        <a:rPr lang="en-NZ" dirty="0"/>
                        <a:t>Total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NZ" dirty="0"/>
                        <a:t>479,000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5409017"/>
                  </a:ext>
                </a:extLst>
              </a:tr>
              <a:tr h="365628">
                <a:tc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2768584"/>
                  </a:ext>
                </a:extLst>
              </a:tr>
              <a:tr h="365628">
                <a:tc>
                  <a:txBody>
                    <a:bodyPr/>
                    <a:lstStyle/>
                    <a:p>
                      <a:r>
                        <a:rPr lang="en-NZ" dirty="0"/>
                        <a:t>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875893"/>
                  </a:ext>
                </a:extLst>
              </a:tr>
              <a:tr h="365628">
                <a:tc>
                  <a:txBody>
                    <a:bodyPr/>
                    <a:lstStyle/>
                    <a:p>
                      <a:r>
                        <a:rPr lang="en-NZ" dirty="0"/>
                        <a:t>Grants for membership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NZ" dirty="0"/>
                        <a:t>30,000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61348"/>
                  </a:ext>
                </a:extLst>
              </a:tr>
              <a:tr h="365628">
                <a:tc>
                  <a:txBody>
                    <a:bodyPr/>
                    <a:lstStyle/>
                    <a:p>
                      <a:r>
                        <a:rPr lang="en-NZ" dirty="0"/>
                        <a:t>Learner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NZ" dirty="0"/>
                        <a:t>102,000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848724"/>
                  </a:ext>
                </a:extLst>
              </a:tr>
              <a:tr h="365628">
                <a:tc>
                  <a:txBody>
                    <a:bodyPr/>
                    <a:lstStyle/>
                    <a:p>
                      <a:r>
                        <a:rPr lang="en-NZ" dirty="0"/>
                        <a:t>Other 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NZ" dirty="0"/>
                        <a:t>259,500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698635"/>
                  </a:ext>
                </a:extLst>
              </a:tr>
              <a:tr h="365628">
                <a:tc>
                  <a:txBody>
                    <a:bodyPr/>
                    <a:lstStyle/>
                    <a:p>
                      <a:r>
                        <a:rPr lang="en-NZ" dirty="0"/>
                        <a:t>Project 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NZ" dirty="0"/>
                        <a:t>160,000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887406"/>
                  </a:ext>
                </a:extLst>
              </a:tr>
              <a:tr h="365628">
                <a:tc>
                  <a:txBody>
                    <a:bodyPr/>
                    <a:lstStyle/>
                    <a:p>
                      <a:r>
                        <a:rPr lang="en-NZ" dirty="0"/>
                        <a:t>Total 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NZ" dirty="0"/>
                        <a:t>551,500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3367670"/>
                  </a:ext>
                </a:extLst>
              </a:tr>
              <a:tr h="365628"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8084068"/>
                  </a:ext>
                </a:extLst>
              </a:tr>
              <a:tr h="365628">
                <a:tc>
                  <a:txBody>
                    <a:bodyPr/>
                    <a:lstStyle/>
                    <a:p>
                      <a:r>
                        <a:rPr lang="en-NZ" dirty="0"/>
                        <a:t>Net Deficit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NZ" dirty="0"/>
                        <a:t>72,500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204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9379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F59BC-76F9-47FB-948A-89EB66630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926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Possible Budget 2023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379FF-F1CE-4B1C-BAD8-2319EE384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4193604" cy="3880773"/>
          </a:xfrm>
        </p:spPr>
        <p:txBody>
          <a:bodyPr>
            <a:normAutofit/>
          </a:bodyPr>
          <a:lstStyle/>
          <a:p>
            <a:r>
              <a:rPr lang="en-US" dirty="0"/>
              <a:t>As you can see potential expenditure would greatly exceed income. </a:t>
            </a:r>
          </a:p>
          <a:p>
            <a:r>
              <a:rPr lang="en-US" dirty="0"/>
              <a:t>Without extra income or cutting costs the </a:t>
            </a:r>
            <a:r>
              <a:rPr lang="en-US" dirty="0" err="1"/>
              <a:t>organisation</a:t>
            </a:r>
            <a:r>
              <a:rPr lang="en-US" dirty="0"/>
              <a:t> faces a loss in 2023 of $208k and which would clear out all our reserves!</a:t>
            </a:r>
          </a:p>
          <a:p>
            <a:r>
              <a:rPr lang="en-US" dirty="0"/>
              <a:t>Our reserves policy stipulates that we keep six months of operating costs in reserve.</a:t>
            </a:r>
          </a:p>
          <a:p>
            <a:r>
              <a:rPr lang="en-US" sz="1300" dirty="0"/>
              <a:t>NB: 2022 income exceeded expectations thanks to a one-off grant of $100k from the Covid Recovery Fund. This is now discontinued.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4290144-1F29-4206-8A80-ACFF81DDE5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2840885"/>
              </p:ext>
            </p:extLst>
          </p:nvPr>
        </p:nvGraphicFramePr>
        <p:xfrm>
          <a:off x="4994031" y="1565031"/>
          <a:ext cx="4279970" cy="4950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0573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03514-AE2D-4BA4-B74E-A7B3B6E2D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close the gap?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D9CA8-7881-4962-8B76-F10788900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Decrease/cease the learner hours payments</a:t>
            </a:r>
          </a:p>
          <a:p>
            <a:r>
              <a:rPr lang="en-US" dirty="0"/>
              <a:t>Increase funding at a national level</a:t>
            </a:r>
          </a:p>
          <a:p>
            <a:r>
              <a:rPr lang="en-US" dirty="0"/>
              <a:t>Assist the Learning </a:t>
            </a:r>
            <a:r>
              <a:rPr lang="en-US" dirty="0" err="1"/>
              <a:t>Centres</a:t>
            </a:r>
            <a:r>
              <a:rPr lang="en-US" dirty="0"/>
              <a:t> in obtaining local funding</a:t>
            </a:r>
          </a:p>
          <a:p>
            <a:r>
              <a:rPr lang="en-US" dirty="0"/>
              <a:t>Use some of our reserves, obviously this is not a sustainable solution</a:t>
            </a:r>
          </a:p>
          <a:p>
            <a:r>
              <a:rPr lang="en-US" dirty="0"/>
              <a:t>Licensing of SeniorHangouts to other </a:t>
            </a:r>
            <a:r>
              <a:rPr lang="en-US" dirty="0" err="1"/>
              <a:t>organisations</a:t>
            </a:r>
            <a:endParaRPr lang="en-US" dirty="0"/>
          </a:p>
          <a:p>
            <a:r>
              <a:rPr lang="en-US" dirty="0"/>
              <a:t>Innovative solutions?</a:t>
            </a:r>
          </a:p>
        </p:txBody>
      </p:sp>
    </p:spTree>
    <p:extLst>
      <p:ext uri="{BB962C8B-B14F-4D97-AF65-F5344CB8AC3E}">
        <p14:creationId xmlns:p14="http://schemas.microsoft.com/office/powerpoint/2010/main" val="274541429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49336F0999C3439D0FF33E2D9533B5" ma:contentTypeVersion="13" ma:contentTypeDescription="Create a new document." ma:contentTypeScope="" ma:versionID="9b32bc9db72c8d5dd95d27877f035cf2">
  <xsd:schema xmlns:xsd="http://www.w3.org/2001/XMLSchema" xmlns:xs="http://www.w3.org/2001/XMLSchema" xmlns:p="http://schemas.microsoft.com/office/2006/metadata/properties" xmlns:ns3="f7bc4493-aadc-49cb-9bf9-c9c88910060c" xmlns:ns4="9bcaa768-81e1-4397-a2d8-8bf4dccfb070" targetNamespace="http://schemas.microsoft.com/office/2006/metadata/properties" ma:root="true" ma:fieldsID="f893ff2e05cc7b100939a22df6a19d57" ns3:_="" ns4:_="">
    <xsd:import namespace="f7bc4493-aadc-49cb-9bf9-c9c88910060c"/>
    <xsd:import namespace="9bcaa768-81e1-4397-a2d8-8bf4dccfb07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bc4493-aadc-49cb-9bf9-c9c88910060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caa768-81e1-4397-a2d8-8bf4dccfb0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268711E-83AF-474A-8DBF-C22F425B20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bc4493-aadc-49cb-9bf9-c9c88910060c"/>
    <ds:schemaRef ds:uri="9bcaa768-81e1-4397-a2d8-8bf4dccfb0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940B8FE-F750-448C-B02B-8537CA53D2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16AA80-488D-47FC-8336-916E30C5E291}">
  <ds:schemaRefs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9bcaa768-81e1-4397-a2d8-8bf4dccfb070"/>
    <ds:schemaRef ds:uri="f7bc4493-aadc-49cb-9bf9-c9c88910060c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129</TotalTime>
  <Words>625</Words>
  <Application>Microsoft Office PowerPoint</Application>
  <PresentationFormat>Widescreen</PresentationFormat>
  <Paragraphs>82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SENIORNET</vt:lpstr>
      <vt:lpstr>Benefits of your Federation membership</vt:lpstr>
      <vt:lpstr>Recent Achievements</vt:lpstr>
      <vt:lpstr>Sponsorship AMI</vt:lpstr>
      <vt:lpstr>Federation, what happens in the office?</vt:lpstr>
      <vt:lpstr> Finance</vt:lpstr>
      <vt:lpstr>Budget 2022</vt:lpstr>
      <vt:lpstr>Possible Budget 2023</vt:lpstr>
      <vt:lpstr>How do we close the gap?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SENIORNET</dc:title>
  <dc:creator>Adele Hardie</dc:creator>
  <cp:lastModifiedBy>Heather Newell</cp:lastModifiedBy>
  <cp:revision>93</cp:revision>
  <dcterms:created xsi:type="dcterms:W3CDTF">2022-04-01T07:45:26Z</dcterms:created>
  <dcterms:modified xsi:type="dcterms:W3CDTF">2022-05-10T21:07:49Z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0x010100CC49336F0999C3439D0FF33E2D9533B5</vt:lpwstr>
  </property>
</Properties>
</file>